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80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1" r:id="rId24"/>
    <p:sldId id="279" r:id="rId25"/>
    <p:sldId id="278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FAE3-4BDC-4D59-AA80-731BFCB2CFC3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835E-F482-4022-92E5-C5AB56492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FAE3-4BDC-4D59-AA80-731BFCB2CFC3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835E-F482-4022-92E5-C5AB56492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FAE3-4BDC-4D59-AA80-731BFCB2CFC3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835E-F482-4022-92E5-C5AB56492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FAE3-4BDC-4D59-AA80-731BFCB2CFC3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835E-F482-4022-92E5-C5AB56492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FAE3-4BDC-4D59-AA80-731BFCB2CFC3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835E-F482-4022-92E5-C5AB56492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FAE3-4BDC-4D59-AA80-731BFCB2CFC3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835E-F482-4022-92E5-C5AB56492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FAE3-4BDC-4D59-AA80-731BFCB2CFC3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835E-F482-4022-92E5-C5AB56492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FAE3-4BDC-4D59-AA80-731BFCB2CFC3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835E-F482-4022-92E5-C5AB56492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FAE3-4BDC-4D59-AA80-731BFCB2CFC3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835E-F482-4022-92E5-C5AB56492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FAE3-4BDC-4D59-AA80-731BFCB2CFC3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835E-F482-4022-92E5-C5AB56492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FAE3-4BDC-4D59-AA80-731BFCB2CFC3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835E-F482-4022-92E5-C5AB56492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1FAE3-4BDC-4D59-AA80-731BFCB2CFC3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5835E-F482-4022-92E5-C5AB56492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Методическое консультирование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429000"/>
            <a:ext cx="7992888" cy="1584176"/>
          </a:xfrm>
        </p:spPr>
        <p:txBody>
          <a:bodyPr>
            <a:normAutofit fontScale="62500" lnSpcReduction="20000"/>
          </a:bodyPr>
          <a:lstStyle/>
          <a:p>
            <a:r>
              <a:rPr lang="ru-RU" sz="6300" b="1" i="1" dirty="0">
                <a:solidFill>
                  <a:srgbClr val="C00000"/>
                </a:solidFill>
              </a:rPr>
              <a:t>«Особенности проектирования разноуровневых дополнительных общеобразовательных программ»</a:t>
            </a:r>
            <a:endParaRPr lang="ru-RU" sz="6300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Пояснительная записка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- Объем </a:t>
            </a:r>
            <a:r>
              <a:rPr lang="ru-RU" b="1" dirty="0"/>
              <a:t>программы и режим работы</a:t>
            </a:r>
            <a:r>
              <a:rPr lang="ru-RU" dirty="0"/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916832"/>
          <a:ext cx="8748463" cy="4779779"/>
        </p:xfrm>
        <a:graphic>
          <a:graphicData uri="http://schemas.openxmlformats.org/drawingml/2006/table">
            <a:tbl>
              <a:tblPr/>
              <a:tblGrid>
                <a:gridCol w="1570237"/>
                <a:gridCol w="1719784"/>
                <a:gridCol w="1761244"/>
                <a:gridCol w="1097892"/>
                <a:gridCol w="1097892"/>
                <a:gridCol w="1501414"/>
              </a:tblGrid>
              <a:tr h="1163337">
                <a:tc>
                  <a:txBody>
                    <a:bodyPr/>
                    <a:lstStyle/>
                    <a:p>
                      <a:pPr indent="209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Период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Продолжительность  занятия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Кол-во занятий </a:t>
                      </a:r>
                      <a:endParaRPr lang="ru-RU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неделю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Кол-во часов в неделю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Кол-во недель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Кол-во часов </a:t>
                      </a:r>
                      <a:endParaRPr lang="ru-RU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558"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 год обучения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 часа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 ч.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144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558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 год обучения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2-3 часа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2-3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6 ч.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558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 год обучения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2-3 часа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2-3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6-8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216-288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45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Итого по программе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Общее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latin typeface="Times New Roman"/>
                          <a:ea typeface="Calibri"/>
                          <a:cs typeface="Times New Roman"/>
                        </a:rPr>
                        <a:t>количество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latin typeface="Times New Roman"/>
                          <a:ea typeface="Calibri"/>
                          <a:cs typeface="Times New Roman"/>
                        </a:rPr>
                        <a:t>на программу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Пояснительная записка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b="1" dirty="0" smtClean="0"/>
              <a:t>Продолжительность занятий;</a:t>
            </a:r>
          </a:p>
          <a:p>
            <a:pPr>
              <a:buFontTx/>
              <a:buChar char="-"/>
            </a:pPr>
            <a:r>
              <a:rPr lang="ru-RU" b="1" dirty="0"/>
              <a:t>Формы обучения 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000" b="1" dirty="0" smtClean="0">
                <a:solidFill>
                  <a:srgbClr val="C00000"/>
                </a:solidFill>
              </a:rPr>
              <a:t>Цель </a:t>
            </a:r>
            <a:r>
              <a:rPr lang="ru-RU" sz="4000" b="1" dirty="0">
                <a:solidFill>
                  <a:srgbClr val="C00000"/>
                </a:solidFill>
              </a:rPr>
              <a:t>и задачи ДООП 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24745"/>
          <a:ext cx="9144000" cy="5280019"/>
        </p:xfrm>
        <a:graphic>
          <a:graphicData uri="http://schemas.openxmlformats.org/drawingml/2006/table">
            <a:tbl>
              <a:tblPr/>
              <a:tblGrid>
                <a:gridCol w="3201318"/>
                <a:gridCol w="2950082"/>
                <a:gridCol w="2992600"/>
              </a:tblGrid>
              <a:tr h="20849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Уровень программы</a:t>
                      </a:r>
                      <a:endParaRPr lang="ru-RU" sz="1050" b="1" dirty="0">
                        <a:latin typeface="Arial"/>
                        <a:ea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74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Стартовый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Базовый</a:t>
                      </a:r>
                      <a:endParaRPr lang="ru-RU" sz="1050" b="1" dirty="0">
                        <a:latin typeface="Arial"/>
                        <a:ea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Продвинутый</a:t>
                      </a:r>
                      <a:endParaRPr lang="ru-RU" sz="1050" b="1" dirty="0">
                        <a:latin typeface="Arial"/>
                        <a:ea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49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Цель:</a:t>
                      </a:r>
                      <a:endParaRPr lang="ru-RU" sz="1050" b="1" dirty="0">
                        <a:latin typeface="Arial"/>
                        <a:ea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977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Формирование представлений, основ… </a:t>
                      </a:r>
                      <a:endParaRPr lang="ru-RU" sz="1050" b="1" dirty="0">
                        <a:latin typeface="Arial"/>
                        <a:ea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Формирование ЗУН, компетенций…</a:t>
                      </a:r>
                      <a:endParaRPr lang="ru-RU" sz="1050" b="1" dirty="0">
                        <a:latin typeface="Arial"/>
                        <a:ea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Развитие </a:t>
                      </a:r>
                      <a:r>
                        <a:rPr lang="ru-RU" sz="1400" b="0" dirty="0" err="1">
                          <a:latin typeface="Times New Roman"/>
                          <a:ea typeface="Times New Roman"/>
                        </a:rPr>
                        <a:t>допрофессиональных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 навыков…</a:t>
                      </a:r>
                      <a:endParaRPr lang="ru-RU" sz="1050" b="1" dirty="0">
                        <a:latin typeface="Arial"/>
                        <a:ea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496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Например:</a:t>
                      </a:r>
                      <a:endParaRPr lang="ru-RU" sz="1050" b="1" dirty="0">
                        <a:latin typeface="Arial"/>
                        <a:ea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961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Формирование основ вокальной (экологической, эстетической, художественной и т.п.) культуры</a:t>
                      </a:r>
                      <a:endParaRPr lang="ru-RU" sz="1050" b="1" dirty="0">
                        <a:latin typeface="Arial"/>
                        <a:ea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Формирование базовых умений и  навыков вокального искусства</a:t>
                      </a:r>
                      <a:endParaRPr lang="ru-RU" sz="1050" b="1" dirty="0">
                        <a:latin typeface="Arial"/>
                        <a:ea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Развитие (совершенствование) специализированных вокальных навыков  </a:t>
                      </a:r>
                      <a:endParaRPr lang="ru-RU" sz="1050" b="1" dirty="0">
                        <a:latin typeface="Arial"/>
                        <a:ea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496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Задачи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(должны быть в логике и </a:t>
                      </a: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соотнесены с прогнозируемыми результатами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):</a:t>
                      </a:r>
                      <a:endParaRPr lang="ru-RU" sz="1050" b="1" dirty="0">
                        <a:latin typeface="Arial"/>
                        <a:ea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655">
                <a:tc>
                  <a:txBody>
                    <a:bodyPr/>
                    <a:lstStyle/>
                    <a:p>
                      <a:pPr marL="11176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Формировать познавательный интерес к данной области знаний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- Способствовать формированию устойчивого интереса к данной области знаний</a:t>
                      </a:r>
                      <a:endParaRPr lang="ru-RU" sz="1050" b="1" dirty="0">
                        <a:latin typeface="Arial"/>
                        <a:ea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- Способствовать формированию устойчивой мотивации к самоопределению в …</a:t>
                      </a:r>
                      <a:endParaRPr lang="ru-RU" sz="1050" b="1" dirty="0">
                        <a:latin typeface="Arial"/>
                        <a:ea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655">
                <a:tc>
                  <a:txBody>
                    <a:bodyPr/>
                    <a:lstStyle/>
                    <a:p>
                      <a:pPr marL="11176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Расширить информированность в   области…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- Расширить спектр специальных знаний в области…</a:t>
                      </a:r>
                      <a:endParaRPr lang="ru-RU" sz="1050" b="1" dirty="0">
                        <a:latin typeface="Arial"/>
                        <a:ea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- Формировать потребность в творческой деятельности в области…</a:t>
                      </a:r>
                      <a:endParaRPr lang="ru-RU" sz="1050" b="1" dirty="0">
                        <a:latin typeface="Arial"/>
                        <a:ea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302">
                <a:tc>
                  <a:txBody>
                    <a:bodyPr/>
                    <a:lstStyle/>
                    <a:p>
                      <a:pPr marL="11176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Познакомить с элементарными понятиями в области…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- Сформировать умения в области…</a:t>
                      </a:r>
                      <a:endParaRPr lang="ru-RU" sz="1050" b="1" dirty="0">
                        <a:latin typeface="Arial"/>
                        <a:ea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- Сформировать навыки в области…</a:t>
                      </a:r>
                      <a:endParaRPr lang="ru-RU" sz="1050" b="1" dirty="0">
                        <a:latin typeface="Arial"/>
                        <a:ea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9540">
                <a:tc>
                  <a:txBody>
                    <a:bodyPr/>
                    <a:lstStyle/>
                    <a:p>
                      <a:pPr marL="11176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Учить правилам    общения в совместной деятельности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- Развивать коммуникативные умения</a:t>
                      </a:r>
                      <a:endParaRPr lang="ru-RU" sz="1050" b="1" dirty="0">
                        <a:latin typeface="Arial"/>
                        <a:ea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- Способствовать применению коммуникативных навыков в совместной  творческо-продуктивной деятельности</a:t>
                      </a:r>
                      <a:endParaRPr lang="ru-RU" sz="1050" b="1" dirty="0">
                        <a:latin typeface="Arial"/>
                        <a:ea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Учебный </a:t>
            </a:r>
            <a:r>
              <a:rPr lang="ru-RU" b="1" dirty="0"/>
              <a:t>план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1268760"/>
          <a:ext cx="7920879" cy="4968552"/>
        </p:xfrm>
        <a:graphic>
          <a:graphicData uri="http://schemas.openxmlformats.org/drawingml/2006/table">
            <a:tbl>
              <a:tblPr/>
              <a:tblGrid>
                <a:gridCol w="812734"/>
                <a:gridCol w="1765566"/>
                <a:gridCol w="812734"/>
                <a:gridCol w="1045412"/>
                <a:gridCol w="1180178"/>
                <a:gridCol w="2304255"/>
              </a:tblGrid>
              <a:tr h="781404"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N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Название раздела, блока, модуля.</a:t>
                      </a:r>
                      <a:endParaRPr lang="ru-RU" sz="1200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Количество часов</a:t>
                      </a:r>
                      <a:endParaRPr lang="ru-RU" sz="120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Формы аттестации/контроля</a:t>
                      </a:r>
                      <a:endParaRPr lang="ru-RU" sz="1200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21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200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Теория</a:t>
                      </a:r>
                      <a:endParaRPr lang="ru-RU" sz="1200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Практика</a:t>
                      </a:r>
                      <a:endParaRPr lang="ru-RU" sz="1200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140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40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217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Итого за год</a:t>
                      </a:r>
                      <a:endParaRPr lang="ru-RU" sz="120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Содержание программы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Содержание (пример):</a:t>
            </a:r>
          </a:p>
          <a:p>
            <a:pPr>
              <a:buNone/>
            </a:pPr>
            <a:r>
              <a:rPr lang="ru-RU" dirty="0" smtClean="0"/>
              <a:t>Раздел 1. Общая физическая подготовка (ОФП)</a:t>
            </a:r>
          </a:p>
          <a:p>
            <a:pPr>
              <a:buNone/>
            </a:pPr>
            <a:r>
              <a:rPr lang="ru-RU" dirty="0" smtClean="0"/>
              <a:t>Теория: Понятие ОФП. Функции ОФП.</a:t>
            </a:r>
          </a:p>
          <a:p>
            <a:pPr>
              <a:buNone/>
            </a:pPr>
            <a:r>
              <a:rPr lang="ru-RU" dirty="0" smtClean="0"/>
              <a:t>Практика: Освоение навыков физической подготовки: бег по прямой, бег приставными шагами, бег с высоко поднятыми коленями, челночный бег, кувырки вперед и назад, приседания на месте, прыжки вверх и др.</a:t>
            </a:r>
          </a:p>
          <a:p>
            <a:pPr>
              <a:buNone/>
            </a:pPr>
            <a:r>
              <a:rPr lang="ru-RU" dirty="0" smtClean="0"/>
              <a:t>Форма  организации деятельности: Эстафета. Спортивные игры.</a:t>
            </a:r>
          </a:p>
          <a:p>
            <a:pPr>
              <a:buNone/>
            </a:pPr>
            <a:r>
              <a:rPr lang="ru-RU" dirty="0" smtClean="0"/>
              <a:t>Дифференцированные  практические задания: ------------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содержании могут размещаться ссылки на приложения (например, на правила выполнения упражнений, репертуар и т.п.).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Планируемые результаты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764704"/>
          <a:ext cx="8640961" cy="5737780"/>
        </p:xfrm>
        <a:graphic>
          <a:graphicData uri="http://schemas.openxmlformats.org/drawingml/2006/table">
            <a:tbl>
              <a:tblPr/>
              <a:tblGrid>
                <a:gridCol w="1679929"/>
                <a:gridCol w="1680775"/>
                <a:gridCol w="1800164"/>
                <a:gridCol w="1800164"/>
                <a:gridCol w="1679929"/>
              </a:tblGrid>
              <a:tr h="270887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Уровень освоения программы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Результаты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17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1-й год обучения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2-й год обучения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3-й год обучения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774">
                <a:tc rowSpan="3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Стартовый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Личностные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7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Метапредметные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7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Предметные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774">
                <a:tc rowSpan="3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Базовый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Личностные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7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Метапредметные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7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Предметные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774">
                <a:tc rowSpan="3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Продвинутый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Личностные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7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Метапредметные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7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Предметные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>Комплекс организационно-педагогических условий реализации ДООП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ru-RU" sz="2800" b="1" dirty="0">
                <a:solidFill>
                  <a:srgbClr val="C00000"/>
                </a:solidFill>
              </a:rPr>
              <a:t>Календарный учебный </a:t>
            </a:r>
            <a:r>
              <a:rPr lang="ru-RU" sz="2800" b="1" dirty="0" smtClean="0">
                <a:solidFill>
                  <a:srgbClr val="C00000"/>
                </a:solidFill>
              </a:rPr>
              <a:t>график</a:t>
            </a:r>
          </a:p>
          <a:p>
            <a:pPr>
              <a:buNone/>
            </a:pPr>
            <a:endParaRPr lang="ru-RU" dirty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628800"/>
          <a:ext cx="8640960" cy="5036036"/>
        </p:xfrm>
        <a:graphic>
          <a:graphicData uri="http://schemas.openxmlformats.org/drawingml/2006/table">
            <a:tbl>
              <a:tblPr/>
              <a:tblGrid>
                <a:gridCol w="504056"/>
                <a:gridCol w="792088"/>
                <a:gridCol w="792088"/>
                <a:gridCol w="2016224"/>
                <a:gridCol w="1368152"/>
                <a:gridCol w="1224136"/>
                <a:gridCol w="1944216"/>
              </a:tblGrid>
              <a:tr h="99779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Месяц </a:t>
                      </a:r>
                      <a:endParaRPr lang="ru-RU" sz="1100" b="1" dirty="0">
                        <a:latin typeface="Arial"/>
                        <a:ea typeface="Times New Roman"/>
                      </a:endParaRPr>
                    </a:p>
                  </a:txBody>
                  <a:tcPr marL="31959" marR="31959" marT="52578" marB="52578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Дата </a:t>
                      </a:r>
                      <a:r>
                        <a:rPr lang="ru-RU" sz="1400" b="1" dirty="0" smtClean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100" b="1" dirty="0">
                        <a:latin typeface="Arial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Кол-во часов</a:t>
                      </a:r>
                      <a:endParaRPr lang="ru-RU" sz="1100" b="1" dirty="0">
                        <a:latin typeface="Arial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Тема занятия</a:t>
                      </a:r>
                      <a:endParaRPr lang="ru-RU" sz="1100" b="1" dirty="0">
                        <a:latin typeface="Arial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Форма проведения </a:t>
                      </a:r>
                      <a:endParaRPr lang="ru-RU" sz="1100" b="1" dirty="0">
                        <a:latin typeface="Arial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Форма контроля/</a:t>
                      </a:r>
                      <a:endParaRPr lang="ru-RU" sz="1100" b="1" dirty="0">
                        <a:latin typeface="Arial"/>
                        <a:ea typeface="Times New Roman"/>
                      </a:endParaRPr>
                    </a:p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аттестации</a:t>
                      </a:r>
                      <a:endParaRPr lang="ru-RU" sz="1100" b="1" dirty="0">
                        <a:latin typeface="Arial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Дифференцированные задания </a:t>
                      </a:r>
                      <a:endParaRPr lang="ru-RU" sz="1100" b="1" dirty="0">
                        <a:latin typeface="Arial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345">
                <a:tc rowSpan="4">
                  <a:txBody>
                    <a:bodyPr/>
                    <a:lstStyle/>
                    <a:p>
                      <a:pPr marL="71755" marR="71755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сентябрь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31959" marR="31959" marT="52578" marB="52578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3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3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3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345">
                <a:tc rowSpan="4">
                  <a:txBody>
                    <a:bodyPr/>
                    <a:lstStyle/>
                    <a:p>
                      <a:pPr marL="71755" marR="71755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октябрь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31959" marR="31959" marT="52578" marB="52578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3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3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3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1959" marR="31959" marT="52578" marB="525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Условия реализации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/>
              <a:t>- материально-техническое обеспечение: перечень оборудования, инструментов и материалов, необходимых для реализации программы; </a:t>
            </a:r>
          </a:p>
          <a:p>
            <a:pPr>
              <a:buNone/>
            </a:pPr>
            <a:r>
              <a:rPr lang="ru-RU" dirty="0"/>
              <a:t>- информационное обеспечение: аудио, видео, фото, интернет источники, литература;</a:t>
            </a:r>
          </a:p>
          <a:p>
            <a:pPr>
              <a:buNone/>
            </a:pPr>
            <a:r>
              <a:rPr lang="ru-RU" dirty="0"/>
              <a:t>- кадровое обеспечение: перечислить педагогов, занятых в реализации программы (если их несколько), указать их квалификацию.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Формы аттестации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Перечисляются согласно учебному </a:t>
            </a:r>
            <a:r>
              <a:rPr lang="ru-RU" b="1" dirty="0" smtClean="0"/>
              <a:t>плану;</a:t>
            </a:r>
            <a:r>
              <a:rPr lang="ru-RU" dirty="0" smtClean="0"/>
              <a:t> </a:t>
            </a:r>
          </a:p>
          <a:p>
            <a:r>
              <a:rPr lang="ru-RU" b="1" dirty="0"/>
              <a:t>Формы отслеживания и фиксации образовательных </a:t>
            </a:r>
            <a:r>
              <a:rPr lang="ru-RU" b="1" dirty="0" smtClean="0"/>
              <a:t>результатов;</a:t>
            </a:r>
          </a:p>
          <a:p>
            <a:r>
              <a:rPr lang="ru-RU" b="1" dirty="0"/>
              <a:t>Формы предъявления и демонстрации образовательных </a:t>
            </a:r>
            <a:r>
              <a:rPr lang="ru-RU" b="1" dirty="0" smtClean="0"/>
              <a:t>результатов</a:t>
            </a:r>
          </a:p>
          <a:p>
            <a:endParaRPr lang="ru-RU" b="1" dirty="0"/>
          </a:p>
          <a:p>
            <a:pPr>
              <a:buNone/>
            </a:pPr>
            <a:r>
              <a:rPr lang="ru-RU" dirty="0"/>
              <a:t>- по отдельным разделам программы; </a:t>
            </a:r>
          </a:p>
          <a:p>
            <a:pPr>
              <a:buNone/>
            </a:pPr>
            <a:r>
              <a:rPr lang="ru-RU" dirty="0"/>
              <a:t>- по итогам учебного года;</a:t>
            </a:r>
          </a:p>
          <a:p>
            <a:pPr>
              <a:buNone/>
            </a:pPr>
            <a:r>
              <a:rPr lang="ru-RU" dirty="0"/>
              <a:t>- по итогам освоения программы (если программа более чем на один год).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Оценочные материалы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Оценочные </a:t>
            </a:r>
            <a:r>
              <a:rPr lang="ru-RU" sz="3600" b="1" dirty="0">
                <a:solidFill>
                  <a:srgbClr val="C00000"/>
                </a:solidFill>
              </a:rPr>
              <a:t>материалы должны 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отслеживать </a:t>
            </a:r>
            <a:r>
              <a:rPr lang="ru-RU" sz="3600" b="1" dirty="0">
                <a:solidFill>
                  <a:srgbClr val="C00000"/>
                </a:solidFill>
              </a:rPr>
              <a:t>и оценивать только те 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результаты</a:t>
            </a:r>
            <a:r>
              <a:rPr lang="ru-RU" sz="3600" b="1" dirty="0">
                <a:solidFill>
                  <a:srgbClr val="C00000"/>
                </a:solidFill>
              </a:rPr>
              <a:t>, которые перечислены в 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3600" b="1" dirty="0">
                <a:solidFill>
                  <a:srgbClr val="C00000"/>
                </a:solidFill>
              </a:rPr>
              <a:t>р</a:t>
            </a:r>
            <a:r>
              <a:rPr lang="ru-RU" sz="3600" b="1" dirty="0" smtClean="0">
                <a:solidFill>
                  <a:srgbClr val="C00000"/>
                </a:solidFill>
              </a:rPr>
              <a:t>азделе  Планируемые результаты</a:t>
            </a:r>
            <a:endParaRPr lang="ru-RU" sz="3600" dirty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Нормативно-правовые документы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25144"/>
          </a:xfrm>
        </p:spPr>
        <p:txBody>
          <a:bodyPr>
            <a:normAutofit fontScale="47500" lnSpcReduction="20000"/>
          </a:bodyPr>
          <a:lstStyle/>
          <a:p>
            <a:r>
              <a:rPr lang="ru-RU" sz="4200" dirty="0"/>
              <a:t>Федеральный закон от 29.12.2012 № 273-ФЗ «Об образовании в Российской Федерации» (Далее Федеральный закон № 273-ФЗ).</a:t>
            </a:r>
          </a:p>
          <a:p>
            <a:r>
              <a:rPr lang="ru-RU" sz="4200" dirty="0" smtClean="0"/>
              <a:t>Концепция </a:t>
            </a:r>
            <a:r>
              <a:rPr lang="ru-RU" sz="4200" dirty="0"/>
              <a:t>развития дополнительного образования детей (Распоряжение Правительства Российской Федерации от 4 сентября 2014 г. № 1726-р). </a:t>
            </a:r>
          </a:p>
          <a:p>
            <a:r>
              <a:rPr lang="ru-RU" sz="4200" dirty="0" smtClean="0"/>
              <a:t> </a:t>
            </a:r>
            <a:r>
              <a:rPr lang="ru-RU" sz="4200" dirty="0"/>
              <a:t>Постановление Главного государственного санитарного врача Российской Федерации от 04.07.2014 № 41 «Об утверждении </a:t>
            </a:r>
            <a:r>
              <a:rPr lang="ru-RU" sz="4200" dirty="0" err="1"/>
              <a:t>СанПиН</a:t>
            </a:r>
            <a:r>
              <a:rPr lang="ru-RU" sz="4200" dirty="0"/>
              <a:t> 2.4.4.3172-14 «Санитарно-эпидемиологические требования к устройству, содержанию и организации режима работы образовательных организаций дополнительного образования детей». </a:t>
            </a:r>
          </a:p>
          <a:p>
            <a:r>
              <a:rPr lang="ru-RU" sz="4200" dirty="0" smtClean="0"/>
              <a:t>Приказ </a:t>
            </a:r>
            <a:r>
              <a:rPr lang="ru-RU" sz="4200" dirty="0"/>
              <a:t>Министерства образования и науки Российской Федерации от 29 августа 2013 г. № 1008 г. Москва «Об утверждении Порядка организации и осуществления образовательной деятельности по дополнительным общеобразовательным программам». </a:t>
            </a:r>
          </a:p>
          <a:p>
            <a:r>
              <a:rPr lang="ru-RU" sz="4200" dirty="0" smtClean="0"/>
              <a:t>Методические </a:t>
            </a:r>
            <a:r>
              <a:rPr lang="ru-RU" sz="4200" dirty="0"/>
              <a:t>рекомендации </a:t>
            </a:r>
            <a:r>
              <a:rPr lang="ru-RU" sz="4200" dirty="0" err="1"/>
              <a:t>МОиНРФ</a:t>
            </a:r>
            <a:r>
              <a:rPr lang="ru-RU" sz="4200" dirty="0"/>
              <a:t> по проектированию дополнительных общеразвивающих программ (включая </a:t>
            </a:r>
            <a:r>
              <a:rPr lang="ru-RU" sz="4200" dirty="0" err="1"/>
              <a:t>разноуровневые</a:t>
            </a:r>
            <a:r>
              <a:rPr lang="ru-RU" sz="4200" dirty="0"/>
              <a:t> программы) Письмо Министерство образования и науки России от 18.11.2015 г. (№09-3242).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Методическое </a:t>
            </a:r>
            <a:r>
              <a:rPr lang="ru-RU" b="1" dirty="0"/>
              <a:t>обеспечение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ru-RU" sz="5000" dirty="0"/>
              <a:t>Методическое обеспечение – </a:t>
            </a:r>
            <a:r>
              <a:rPr lang="ru-RU" sz="5000" dirty="0" smtClean="0"/>
              <a:t>это описание </a:t>
            </a:r>
            <a:r>
              <a:rPr lang="ru-RU" sz="5000" dirty="0"/>
              <a:t>методов и технологий </a:t>
            </a:r>
            <a:endParaRPr lang="ru-RU" sz="5000" dirty="0" smtClean="0"/>
          </a:p>
          <a:p>
            <a:pPr algn="just">
              <a:buNone/>
            </a:pPr>
            <a:r>
              <a:rPr lang="ru-RU" sz="5000" dirty="0" smtClean="0"/>
              <a:t>преподавания</a:t>
            </a:r>
            <a:r>
              <a:rPr lang="ru-RU" sz="5000" dirty="0"/>
              <a:t>, форм </a:t>
            </a:r>
            <a:r>
              <a:rPr lang="ru-RU" sz="5000" dirty="0" smtClean="0"/>
              <a:t>организации </a:t>
            </a:r>
            <a:r>
              <a:rPr lang="ru-RU" sz="5000" dirty="0"/>
              <a:t>учебного занятия; </a:t>
            </a:r>
            <a:r>
              <a:rPr lang="ru-RU" sz="5000" dirty="0" smtClean="0"/>
              <a:t>обеспечение </a:t>
            </a:r>
          </a:p>
          <a:p>
            <a:pPr algn="just">
              <a:buNone/>
            </a:pPr>
            <a:r>
              <a:rPr lang="ru-RU" sz="5000" dirty="0" smtClean="0"/>
              <a:t>программы </a:t>
            </a:r>
            <a:r>
              <a:rPr lang="ru-RU" sz="5000" dirty="0"/>
              <a:t>методическими видами продукции </a:t>
            </a:r>
            <a:r>
              <a:rPr lang="ru-RU" sz="5000" dirty="0" smtClean="0"/>
              <a:t>(</a:t>
            </a:r>
            <a:r>
              <a:rPr lang="ru-RU" sz="5000" dirty="0"/>
              <a:t>инструкциями, </a:t>
            </a:r>
            <a:endParaRPr lang="ru-RU" sz="5000" dirty="0" smtClean="0"/>
          </a:p>
          <a:p>
            <a:pPr algn="just">
              <a:buNone/>
            </a:pPr>
            <a:r>
              <a:rPr lang="ru-RU" sz="5000" dirty="0" smtClean="0"/>
              <a:t>технологическими </a:t>
            </a:r>
            <a:r>
              <a:rPr lang="ru-RU" sz="5000" dirty="0"/>
              <a:t>картами, дидактическими </a:t>
            </a:r>
            <a:r>
              <a:rPr lang="ru-RU" sz="5000" dirty="0" smtClean="0"/>
              <a:t>материалами</a:t>
            </a:r>
            <a:r>
              <a:rPr lang="ru-RU" sz="5000" dirty="0"/>
              <a:t>, комплексами </a:t>
            </a:r>
            <a:endParaRPr lang="ru-RU" sz="5000" dirty="0" smtClean="0"/>
          </a:p>
          <a:p>
            <a:pPr algn="just">
              <a:buNone/>
            </a:pPr>
            <a:r>
              <a:rPr lang="ru-RU" sz="5000" dirty="0" smtClean="0"/>
              <a:t>заданий</a:t>
            </a:r>
            <a:r>
              <a:rPr lang="ru-RU" sz="5000" dirty="0"/>
              <a:t>, образцами работ, </a:t>
            </a:r>
            <a:r>
              <a:rPr lang="ru-RU" sz="5000" dirty="0" err="1"/>
              <a:t>КИМами</a:t>
            </a:r>
            <a:r>
              <a:rPr lang="ru-RU" sz="5000" dirty="0"/>
              <a:t>, </a:t>
            </a:r>
            <a:r>
              <a:rPr lang="ru-RU" sz="5000" dirty="0" smtClean="0"/>
              <a:t>стендами </a:t>
            </a:r>
            <a:r>
              <a:rPr lang="ru-RU" sz="5000" dirty="0"/>
              <a:t>и </a:t>
            </a:r>
            <a:r>
              <a:rPr lang="ru-RU" sz="5000" dirty="0" err="1"/>
              <a:t>и</a:t>
            </a:r>
            <a:r>
              <a:rPr lang="ru-RU" sz="5000" dirty="0"/>
              <a:t> т.п.).</a:t>
            </a:r>
          </a:p>
          <a:p>
            <a:pPr>
              <a:buNone/>
            </a:pPr>
            <a:endParaRPr lang="ru-RU" sz="4500" b="1" dirty="0" smtClean="0"/>
          </a:p>
          <a:p>
            <a:pPr>
              <a:buNone/>
            </a:pPr>
            <a:r>
              <a:rPr lang="ru-RU" sz="5000" b="1" dirty="0" smtClean="0"/>
              <a:t>Может  </a:t>
            </a:r>
            <a:r>
              <a:rPr lang="ru-RU" sz="5000" b="1" dirty="0"/>
              <a:t>также содержать</a:t>
            </a:r>
            <a:r>
              <a:rPr lang="ru-RU" sz="5000" b="1" dirty="0" smtClean="0"/>
              <a:t>:</a:t>
            </a:r>
          </a:p>
          <a:p>
            <a:pPr>
              <a:buNone/>
            </a:pPr>
            <a:r>
              <a:rPr lang="ru-RU" sz="5000" b="1" dirty="0"/>
              <a:t>- </a:t>
            </a:r>
            <a:r>
              <a:rPr lang="ru-RU" sz="5000" dirty="0"/>
              <a:t>методы обучения;</a:t>
            </a:r>
          </a:p>
          <a:p>
            <a:pPr>
              <a:buNone/>
            </a:pPr>
            <a:r>
              <a:rPr lang="ru-RU" sz="5000" dirty="0"/>
              <a:t>-  формы организации образовательного процесса:</a:t>
            </a:r>
          </a:p>
          <a:p>
            <a:pPr>
              <a:buNone/>
            </a:pPr>
            <a:r>
              <a:rPr lang="ru-RU" sz="5000" dirty="0"/>
              <a:t>- формы организации занятия;</a:t>
            </a:r>
          </a:p>
          <a:p>
            <a:pPr>
              <a:buNone/>
            </a:pPr>
            <a:r>
              <a:rPr lang="ru-RU" sz="5000" dirty="0"/>
              <a:t>- педагогические технологии;</a:t>
            </a:r>
          </a:p>
          <a:p>
            <a:pPr>
              <a:buFontTx/>
              <a:buChar char="-"/>
            </a:pPr>
            <a:r>
              <a:rPr lang="ru-RU" sz="5000" dirty="0" smtClean="0"/>
              <a:t>алгоритм </a:t>
            </a:r>
            <a:r>
              <a:rPr lang="ru-RU" sz="5000" dirty="0"/>
              <a:t>учебного занятия – краткое описание структуры занятия и </a:t>
            </a:r>
            <a:endParaRPr lang="ru-RU" sz="5000" dirty="0" smtClean="0"/>
          </a:p>
          <a:p>
            <a:pPr>
              <a:buNone/>
            </a:pPr>
            <a:r>
              <a:rPr lang="ru-RU" sz="5000" dirty="0" smtClean="0"/>
              <a:t>его этапов;</a:t>
            </a:r>
          </a:p>
          <a:p>
            <a:pPr>
              <a:buNone/>
            </a:pPr>
            <a:r>
              <a:rPr lang="ru-RU" sz="5000" dirty="0" smtClean="0"/>
              <a:t>- дидактические материалы;</a:t>
            </a:r>
            <a:endParaRPr lang="ru-RU" sz="5000" dirty="0"/>
          </a:p>
          <a:p>
            <a:pPr>
              <a:buFontTx/>
              <a:buChar char="-"/>
            </a:pPr>
            <a:r>
              <a:rPr lang="ru-RU" sz="5000" dirty="0" smtClean="0"/>
              <a:t>индивидуальные </a:t>
            </a:r>
            <a:r>
              <a:rPr lang="ru-RU" sz="5000" dirty="0"/>
              <a:t>учебные планы</a:t>
            </a:r>
            <a:r>
              <a:rPr lang="ru-RU" sz="5000" i="1" dirty="0"/>
              <a:t>, </a:t>
            </a:r>
            <a:r>
              <a:rPr lang="ru-RU" sz="5000" dirty="0"/>
              <a:t>например, для работы с одаренным </a:t>
            </a:r>
            <a:endParaRPr lang="ru-RU" sz="5000" dirty="0" smtClean="0"/>
          </a:p>
          <a:p>
            <a:pPr>
              <a:buNone/>
            </a:pPr>
            <a:r>
              <a:rPr lang="ru-RU" sz="5000" dirty="0" smtClean="0"/>
              <a:t>ребенком</a:t>
            </a:r>
            <a:r>
              <a:rPr lang="ru-RU" sz="5000" dirty="0"/>
              <a:t>, с </a:t>
            </a:r>
            <a:r>
              <a:rPr lang="ru-RU" sz="5000" dirty="0" smtClean="0"/>
              <a:t>ребенком </a:t>
            </a:r>
            <a:r>
              <a:rPr lang="ru-RU" sz="5000" dirty="0"/>
              <a:t>с ограниченными возможностями здоровья (ОВЗ);</a:t>
            </a:r>
          </a:p>
          <a:p>
            <a:pPr>
              <a:buNone/>
            </a:pPr>
            <a:r>
              <a:rPr lang="ru-RU" sz="5000" dirty="0"/>
              <a:t>- рекомендации и технологические карты проведения  занятий и другое.</a:t>
            </a:r>
            <a:endParaRPr lang="ru-RU" sz="4500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Рабочие </a:t>
            </a:r>
            <a:r>
              <a:rPr lang="ru-RU" b="1" dirty="0"/>
              <a:t>программы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5900" dirty="0"/>
              <a:t>Рабочие программы составляются</a:t>
            </a:r>
            <a:r>
              <a:rPr lang="ru-RU" sz="5900" b="1" dirty="0"/>
              <a:t> </a:t>
            </a:r>
            <a:r>
              <a:rPr lang="ru-RU" sz="5900" dirty="0"/>
              <a:t> на каждый </a:t>
            </a:r>
            <a:r>
              <a:rPr lang="ru-RU" sz="5900" dirty="0" smtClean="0"/>
              <a:t>учебный год </a:t>
            </a:r>
          </a:p>
          <a:p>
            <a:pPr>
              <a:buNone/>
            </a:pPr>
            <a:r>
              <a:rPr lang="ru-RU" sz="5900" dirty="0" smtClean="0"/>
              <a:t>обучения  на </a:t>
            </a:r>
            <a:r>
              <a:rPr lang="ru-RU" sz="5900" dirty="0"/>
              <a:t>каждую </a:t>
            </a:r>
            <a:r>
              <a:rPr lang="ru-RU" sz="5900" dirty="0" smtClean="0"/>
              <a:t>группу с учетом особенностей </a:t>
            </a:r>
          </a:p>
          <a:p>
            <a:pPr>
              <a:buNone/>
            </a:pPr>
            <a:r>
              <a:rPr lang="ru-RU" sz="5900" dirty="0" smtClean="0"/>
              <a:t>календарного  и учебного года, изменений в содержании.</a:t>
            </a:r>
          </a:p>
          <a:p>
            <a:pPr>
              <a:buNone/>
            </a:pPr>
            <a:endParaRPr lang="ru-RU" sz="5900" dirty="0" smtClean="0"/>
          </a:p>
          <a:p>
            <a:pPr>
              <a:buNone/>
            </a:pPr>
            <a:r>
              <a:rPr lang="ru-RU" sz="5900" b="1" i="1" dirty="0" smtClean="0"/>
              <a:t>К  рабочей программе   прилагается</a:t>
            </a:r>
            <a:r>
              <a:rPr lang="ru-RU" sz="5900" b="1" i="1" dirty="0"/>
              <a:t>:</a:t>
            </a:r>
          </a:p>
          <a:p>
            <a:pPr>
              <a:buFontTx/>
              <a:buChar char="-"/>
            </a:pPr>
            <a:r>
              <a:rPr lang="ru-RU" sz="5900" dirty="0" smtClean="0"/>
              <a:t>к</a:t>
            </a:r>
            <a:r>
              <a:rPr lang="ru-RU" sz="5900" dirty="0" smtClean="0"/>
              <a:t>алендарно-тематический план;</a:t>
            </a:r>
            <a:endParaRPr lang="ru-RU" sz="5900" dirty="0"/>
          </a:p>
          <a:p>
            <a:pPr>
              <a:buFontTx/>
              <a:buChar char="-"/>
            </a:pPr>
            <a:r>
              <a:rPr lang="ru-RU" sz="5900" dirty="0" smtClean="0"/>
              <a:t>план </a:t>
            </a:r>
            <a:r>
              <a:rPr lang="ru-RU" sz="5900" dirty="0"/>
              <a:t>воспитательной </a:t>
            </a:r>
            <a:r>
              <a:rPr lang="ru-RU" sz="5900" dirty="0" smtClean="0"/>
              <a:t> работы</a:t>
            </a:r>
            <a:r>
              <a:rPr lang="ru-RU" sz="5900" dirty="0"/>
              <a:t>, </a:t>
            </a:r>
            <a:r>
              <a:rPr lang="ru-RU" sz="5900" dirty="0" smtClean="0"/>
              <a:t>включающий  работу по профориентации,  а также работу </a:t>
            </a:r>
            <a:r>
              <a:rPr lang="ru-RU" sz="5900" dirty="0"/>
              <a:t>с </a:t>
            </a:r>
            <a:r>
              <a:rPr lang="ru-RU" sz="5900" dirty="0" smtClean="0"/>
              <a:t> родителями.</a:t>
            </a:r>
          </a:p>
          <a:p>
            <a:pPr>
              <a:buNone/>
            </a:pPr>
            <a:endParaRPr lang="ru-RU" sz="4400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Список литературы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Список </a:t>
            </a:r>
            <a:r>
              <a:rPr lang="ru-RU" dirty="0"/>
              <a:t>литературы включает </a:t>
            </a:r>
            <a:r>
              <a:rPr lang="ru-RU" b="1" dirty="0"/>
              <a:t>основную и дополнительную литературу, справочные пособия, наглядный материал.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b="1" dirty="0" smtClean="0"/>
              <a:t>Рекомендуется составить его </a:t>
            </a:r>
            <a:r>
              <a:rPr lang="ru-RU" dirty="0" smtClean="0"/>
              <a:t>для </a:t>
            </a:r>
            <a:r>
              <a:rPr lang="ru-RU" dirty="0"/>
              <a:t>разных участников программы: педагогов, детей, возможно, и  родителей.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Признаки разноуровневой программы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1. Наличие в программе матрицы, отражающей систему уровней сложности содержания  программы  и соответствующие им достижения участников.    Каждый из последующих уровней дополняет (усложняет)  содержание предыдущего.</a:t>
            </a:r>
          </a:p>
          <a:p>
            <a:pPr>
              <a:buNone/>
            </a:pPr>
            <a:r>
              <a:rPr lang="ru-RU" dirty="0"/>
              <a:t>2. Программа содержит фонд оценочных средств, дифференцированных по принципу уровневой сложности, заложенных в матрице.   </a:t>
            </a:r>
          </a:p>
          <a:p>
            <a:pPr>
              <a:buNone/>
            </a:pPr>
            <a:r>
              <a:rPr lang="ru-RU" dirty="0"/>
              <a:t>3. Обеспечен доступ каждого учащегося программы к разным уровням сложности материала. </a:t>
            </a:r>
          </a:p>
          <a:p>
            <a:pPr>
              <a:buNone/>
            </a:pPr>
            <a:r>
              <a:rPr lang="ru-RU" dirty="0"/>
              <a:t>4. Программа предусматривает методику определения уровня развития ребенка в процессе освоения им дополнительной </a:t>
            </a:r>
            <a:r>
              <a:rPr lang="ru-RU" dirty="0" smtClean="0"/>
              <a:t>общеобразовательной </a:t>
            </a:r>
            <a:r>
              <a:rPr lang="ru-RU" dirty="0"/>
              <a:t>программы.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Матрица разноуровневой ДООП</a:t>
            </a:r>
            <a:endParaRPr lang="ru-RU" sz="4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916832"/>
          <a:ext cx="8784976" cy="2080260"/>
        </p:xfrm>
        <a:graphic>
          <a:graphicData uri="http://schemas.openxmlformats.org/drawingml/2006/table">
            <a:tbl>
              <a:tblPr/>
              <a:tblGrid>
                <a:gridCol w="720080"/>
                <a:gridCol w="1008112"/>
                <a:gridCol w="983453"/>
                <a:gridCol w="960763"/>
                <a:gridCol w="648072"/>
                <a:gridCol w="1512168"/>
                <a:gridCol w="1224136"/>
                <a:gridCol w="1728192"/>
              </a:tblGrid>
              <a:tr h="1157934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Уровень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Содержание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Срок реализации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Адресат программы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Цель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Соответствующие достижения обучающихся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Методы и педагогические технологии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Методическая копилка дифференцированных заданий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83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83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83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032" marR="62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 Требования   к техническому</a:t>
            </a:r>
            <a:br>
              <a:rPr lang="ru-RU" sz="3600" b="1" dirty="0" smtClean="0"/>
            </a:br>
            <a:r>
              <a:rPr lang="ru-RU" sz="3600" b="1" dirty="0" smtClean="0"/>
              <a:t>  </a:t>
            </a:r>
            <a:r>
              <a:rPr lang="ru-RU" sz="3600" b="1" dirty="0"/>
              <a:t>оформлению программы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8000" b="1" dirty="0" smtClean="0"/>
              <a:t>Работы </a:t>
            </a:r>
            <a:r>
              <a:rPr lang="ru-RU" sz="8000" b="1" dirty="0"/>
              <a:t>должны быть выполнены в редакторе </a:t>
            </a:r>
            <a:r>
              <a:rPr lang="ru-RU" sz="8000" b="1" dirty="0" err="1"/>
              <a:t>Microsoft</a:t>
            </a:r>
            <a:r>
              <a:rPr lang="ru-RU" sz="8000" b="1" dirty="0"/>
              <a:t> </a:t>
            </a:r>
            <a:r>
              <a:rPr lang="ru-RU" sz="8000" b="1" dirty="0" err="1"/>
              <a:t>Word</a:t>
            </a:r>
            <a:r>
              <a:rPr lang="ru-RU" sz="8000" b="1" dirty="0"/>
              <a:t>: </a:t>
            </a:r>
          </a:p>
          <a:p>
            <a:pPr algn="just">
              <a:buNone/>
            </a:pPr>
            <a:r>
              <a:rPr lang="ru-RU" sz="8000" b="1" dirty="0"/>
              <a:t>- ориентация листа – книжная; </a:t>
            </a:r>
          </a:p>
          <a:p>
            <a:pPr algn="just">
              <a:buNone/>
            </a:pPr>
            <a:r>
              <a:rPr lang="ru-RU" sz="8000" b="1" dirty="0"/>
              <a:t>- формат А4, </a:t>
            </a:r>
          </a:p>
          <a:p>
            <a:pPr algn="just">
              <a:buNone/>
            </a:pPr>
            <a:r>
              <a:rPr lang="ru-RU" sz="8000" b="1" dirty="0"/>
              <a:t>- поля: </a:t>
            </a:r>
            <a:r>
              <a:rPr lang="ru-RU" sz="8000" b="1" dirty="0" smtClean="0"/>
              <a:t>слева </a:t>
            </a:r>
            <a:r>
              <a:rPr lang="ru-RU" sz="8000" b="1" dirty="0"/>
              <a:t>– 3 см, верх-низ -2 см, </a:t>
            </a:r>
            <a:r>
              <a:rPr lang="ru-RU" sz="8000" b="1" dirty="0" smtClean="0"/>
              <a:t>справа </a:t>
            </a:r>
            <a:r>
              <a:rPr lang="ru-RU" sz="8000" b="1" dirty="0"/>
              <a:t>– 1,5 см (по стандарту);</a:t>
            </a:r>
          </a:p>
          <a:p>
            <a:pPr algn="just">
              <a:buNone/>
            </a:pPr>
            <a:r>
              <a:rPr lang="en-US" sz="8000" b="1" dirty="0"/>
              <a:t>- </a:t>
            </a:r>
            <a:r>
              <a:rPr lang="ru-RU" sz="8000" b="1" dirty="0"/>
              <a:t>шрифт </a:t>
            </a:r>
            <a:r>
              <a:rPr lang="en-US" sz="8000" b="1" dirty="0"/>
              <a:t>-Times New Roman;</a:t>
            </a:r>
            <a:endParaRPr lang="ru-RU" sz="8000" b="1" dirty="0"/>
          </a:p>
          <a:p>
            <a:pPr algn="just">
              <a:buNone/>
            </a:pPr>
            <a:r>
              <a:rPr lang="ru-RU" sz="8000" b="1" dirty="0"/>
              <a:t>- размер шрифта  - </a:t>
            </a:r>
            <a:r>
              <a:rPr lang="ru-RU" sz="8000" b="1" dirty="0" smtClean="0"/>
              <a:t>12-14 пт.;</a:t>
            </a:r>
            <a:endParaRPr lang="ru-RU" sz="8000" b="1" dirty="0"/>
          </a:p>
          <a:p>
            <a:pPr algn="just">
              <a:buNone/>
            </a:pPr>
            <a:r>
              <a:rPr lang="ru-RU" sz="8000" b="1" dirty="0"/>
              <a:t>- междустрочный интервал – одинарный;</a:t>
            </a:r>
          </a:p>
          <a:p>
            <a:pPr algn="just">
              <a:buNone/>
            </a:pPr>
            <a:r>
              <a:rPr lang="ru-RU" sz="8000" b="1" dirty="0"/>
              <a:t>- выравнивание по ширине страницы, без переносов; </a:t>
            </a:r>
          </a:p>
          <a:p>
            <a:pPr algn="just">
              <a:buNone/>
            </a:pPr>
            <a:r>
              <a:rPr lang="ru-RU" sz="8000" b="1" dirty="0"/>
              <a:t>- абзацный отступ – </a:t>
            </a:r>
            <a:r>
              <a:rPr lang="ru-RU" sz="8000" b="1" dirty="0" smtClean="0"/>
              <a:t>1,25 </a:t>
            </a:r>
            <a:r>
              <a:rPr lang="ru-RU" sz="8000" b="1" dirty="0"/>
              <a:t>см; </a:t>
            </a:r>
          </a:p>
          <a:p>
            <a:pPr algn="just">
              <a:buFontTx/>
              <a:buChar char="-"/>
            </a:pPr>
            <a:r>
              <a:rPr lang="ru-RU" sz="8000" b="1" dirty="0" smtClean="0"/>
              <a:t>нумерация </a:t>
            </a:r>
            <a:r>
              <a:rPr lang="ru-RU" sz="8000" b="1" dirty="0"/>
              <a:t>страниц </a:t>
            </a:r>
            <a:r>
              <a:rPr lang="ru-RU" sz="8000" b="1" dirty="0" smtClean="0"/>
              <a:t>- внизу по </a:t>
            </a:r>
            <a:r>
              <a:rPr lang="ru-RU" sz="8000" b="1" dirty="0"/>
              <a:t>центру, на титульной странице </a:t>
            </a:r>
            <a:r>
              <a:rPr lang="ru-RU" sz="8000" b="1" dirty="0" smtClean="0"/>
              <a:t>и в </a:t>
            </a:r>
          </a:p>
          <a:p>
            <a:pPr algn="just">
              <a:buNone/>
            </a:pPr>
            <a:r>
              <a:rPr lang="ru-RU" sz="8000" b="1" dirty="0" smtClean="0"/>
              <a:t>приложениях номер не ставится. </a:t>
            </a:r>
            <a:endParaRPr lang="ru-RU" sz="8000" b="1" dirty="0"/>
          </a:p>
          <a:p>
            <a:pPr algn="just">
              <a:buNone/>
            </a:pPr>
            <a:endParaRPr lang="ru-RU" sz="8000" b="1" dirty="0" smtClean="0"/>
          </a:p>
          <a:p>
            <a:pPr algn="ctr">
              <a:buNone/>
            </a:pPr>
            <a:r>
              <a:rPr lang="ru-RU" sz="8000" b="1" dirty="0" smtClean="0"/>
              <a:t>Текст </a:t>
            </a:r>
            <a:r>
              <a:rPr lang="ru-RU" sz="8000" b="1" dirty="0"/>
              <a:t>должен быть составлен грамотно </a:t>
            </a:r>
            <a:r>
              <a:rPr lang="ru-RU" sz="8000" b="1" dirty="0" smtClean="0"/>
              <a:t>(орфография, синтаксис, стилистика)</a:t>
            </a:r>
          </a:p>
          <a:p>
            <a:pPr algn="ctr">
              <a:buNone/>
            </a:pPr>
            <a:r>
              <a:rPr lang="ru-RU" sz="8000" b="1" dirty="0" smtClean="0"/>
              <a:t> </a:t>
            </a:r>
            <a:endParaRPr lang="ru-RU" sz="5000" b="1" dirty="0"/>
          </a:p>
          <a:p>
            <a:pPr>
              <a:buNone/>
            </a:pPr>
            <a:r>
              <a:rPr lang="ru-RU" dirty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Уважаемые коллеги!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Желаю всем творческих успехов!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«</a:t>
            </a:r>
            <a:r>
              <a:rPr lang="ru-RU" sz="2800" dirty="0" smtClean="0">
                <a:solidFill>
                  <a:srgbClr val="002060"/>
                </a:solidFill>
              </a:rPr>
              <a:t>Порядок организации и осуществления образовательной деятельности по дополнительным общеобразовательным программам»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(пункт 11)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564904"/>
            <a:ext cx="8229600" cy="3877891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b="1" i="1" dirty="0"/>
              <a:t>«Организации, </a:t>
            </a:r>
            <a:r>
              <a:rPr lang="ru-RU" b="1" i="1" dirty="0" smtClean="0"/>
              <a:t>осуществляющие </a:t>
            </a:r>
          </a:p>
          <a:p>
            <a:pPr algn="just">
              <a:buNone/>
            </a:pPr>
            <a:r>
              <a:rPr lang="ru-RU" b="1" i="1" dirty="0" smtClean="0"/>
              <a:t>образовательную </a:t>
            </a:r>
            <a:r>
              <a:rPr lang="ru-RU" b="1" i="1" dirty="0"/>
              <a:t>деятельность, ежегодно </a:t>
            </a:r>
            <a:endParaRPr lang="ru-RU" b="1" i="1" dirty="0" smtClean="0"/>
          </a:p>
          <a:p>
            <a:pPr algn="just">
              <a:buNone/>
            </a:pPr>
            <a:r>
              <a:rPr lang="ru-RU" b="1" i="1" dirty="0" smtClean="0"/>
              <a:t>обновляют </a:t>
            </a:r>
            <a:r>
              <a:rPr lang="ru-RU" b="1" i="1" dirty="0"/>
              <a:t>дополнительные </a:t>
            </a:r>
            <a:endParaRPr lang="ru-RU" b="1" i="1" dirty="0" smtClean="0"/>
          </a:p>
          <a:p>
            <a:pPr algn="just">
              <a:buNone/>
            </a:pPr>
            <a:r>
              <a:rPr lang="ru-RU" b="1" i="1" dirty="0" smtClean="0"/>
              <a:t>общеобразовательные </a:t>
            </a:r>
            <a:r>
              <a:rPr lang="ru-RU" b="1" i="1" dirty="0"/>
              <a:t>программы с учетом </a:t>
            </a:r>
            <a:endParaRPr lang="ru-RU" b="1" i="1" dirty="0" smtClean="0"/>
          </a:p>
          <a:p>
            <a:pPr algn="just">
              <a:buNone/>
            </a:pPr>
            <a:r>
              <a:rPr lang="ru-RU" b="1" i="1" dirty="0" smtClean="0"/>
              <a:t>развития </a:t>
            </a:r>
            <a:r>
              <a:rPr lang="ru-RU" b="1" i="1" dirty="0"/>
              <a:t>науки, техники, культуры, </a:t>
            </a:r>
            <a:endParaRPr lang="ru-RU" b="1" i="1" dirty="0" smtClean="0"/>
          </a:p>
          <a:p>
            <a:pPr algn="just">
              <a:buNone/>
            </a:pPr>
            <a:r>
              <a:rPr lang="ru-RU" b="1" i="1" dirty="0" smtClean="0"/>
              <a:t>экономики</a:t>
            </a:r>
            <a:r>
              <a:rPr lang="ru-RU" b="1" i="1" dirty="0"/>
              <a:t>, технологий и социальной сферы» </a:t>
            </a:r>
            <a:r>
              <a:rPr lang="ru-RU" b="1" i="1" dirty="0" smtClean="0"/>
              <a:t> </a:t>
            </a:r>
            <a:endParaRPr lang="ru-RU" b="1" i="1" dirty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Признаки разноуровневой программы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1. Наличие в программе матрицы, отражающей систему уровней сложности содержания  программы  и соответствующие им достижения участников.    Каждый из последующих уровней дополняет (усложняет)  содержание предыдущего.</a:t>
            </a:r>
          </a:p>
          <a:p>
            <a:pPr>
              <a:buNone/>
            </a:pPr>
            <a:r>
              <a:rPr lang="ru-RU" dirty="0"/>
              <a:t>2. Программа содержит фонд оценочных средств, дифференцированных по принципу уровневой сложности, заложенных в матрице.   </a:t>
            </a:r>
          </a:p>
          <a:p>
            <a:pPr>
              <a:buNone/>
            </a:pPr>
            <a:r>
              <a:rPr lang="ru-RU" dirty="0"/>
              <a:t>3. Обеспечен доступ каждого учащегося программы к разным уровням сложности материала. </a:t>
            </a:r>
          </a:p>
          <a:p>
            <a:pPr>
              <a:buNone/>
            </a:pPr>
            <a:r>
              <a:rPr lang="ru-RU" dirty="0"/>
              <a:t>4. Программа предусматривает методику определения уровня развития ребенка в процессе освоения им дополнительной </a:t>
            </a:r>
            <a:r>
              <a:rPr lang="ru-RU" dirty="0" smtClean="0"/>
              <a:t>общеобразовательной </a:t>
            </a:r>
            <a:r>
              <a:rPr lang="ru-RU" dirty="0"/>
              <a:t>программы.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Структура ДООП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b="1" dirty="0"/>
              <a:t>Раздел 1.</a:t>
            </a:r>
            <a:r>
              <a:rPr lang="ru-RU" sz="3400" dirty="0"/>
              <a:t> </a:t>
            </a:r>
            <a:r>
              <a:rPr lang="ru-RU" sz="3400" b="1" dirty="0"/>
              <a:t>Комплекс основных характеристик ДООП:</a:t>
            </a:r>
            <a:endParaRPr lang="ru-RU" sz="3400" dirty="0"/>
          </a:p>
          <a:p>
            <a:pPr>
              <a:buNone/>
            </a:pPr>
            <a:r>
              <a:rPr lang="ru-RU" sz="3400" dirty="0"/>
              <a:t>- Пояснительная записка;</a:t>
            </a:r>
          </a:p>
          <a:p>
            <a:pPr>
              <a:buNone/>
            </a:pPr>
            <a:r>
              <a:rPr lang="ru-RU" sz="3400" dirty="0"/>
              <a:t>- Цель и задачи программы;</a:t>
            </a:r>
          </a:p>
          <a:p>
            <a:pPr>
              <a:buNone/>
            </a:pPr>
            <a:r>
              <a:rPr lang="ru-RU" sz="3400" dirty="0"/>
              <a:t>- Учебно-тематический план;</a:t>
            </a:r>
          </a:p>
          <a:p>
            <a:pPr>
              <a:buNone/>
            </a:pPr>
            <a:r>
              <a:rPr lang="ru-RU" sz="3400" dirty="0"/>
              <a:t>- Содержание программы;</a:t>
            </a:r>
          </a:p>
          <a:p>
            <a:pPr>
              <a:buNone/>
            </a:pPr>
            <a:r>
              <a:rPr lang="ru-RU" sz="3400" dirty="0"/>
              <a:t>- Планируемые результаты; </a:t>
            </a:r>
          </a:p>
          <a:p>
            <a:pPr>
              <a:buNone/>
            </a:pPr>
            <a:r>
              <a:rPr lang="ru-RU" sz="3400" b="1" dirty="0"/>
              <a:t>Раздел 2. Комплекс организационно-педагогических </a:t>
            </a:r>
            <a:endParaRPr lang="ru-RU" sz="3400" b="1" dirty="0" smtClean="0"/>
          </a:p>
          <a:p>
            <a:pPr>
              <a:buNone/>
            </a:pPr>
            <a:r>
              <a:rPr lang="ru-RU" sz="3400" b="1" dirty="0" smtClean="0"/>
              <a:t>условий</a:t>
            </a:r>
            <a:r>
              <a:rPr lang="ru-RU" sz="3400" b="1" dirty="0"/>
              <a:t>:</a:t>
            </a:r>
            <a:endParaRPr lang="ru-RU" sz="3400" dirty="0"/>
          </a:p>
          <a:p>
            <a:pPr>
              <a:buNone/>
            </a:pPr>
            <a:r>
              <a:rPr lang="ru-RU" sz="3400" dirty="0"/>
              <a:t>- Условия реализации программы;</a:t>
            </a:r>
          </a:p>
          <a:p>
            <a:pPr>
              <a:buNone/>
            </a:pPr>
            <a:r>
              <a:rPr lang="ru-RU" sz="3400" dirty="0"/>
              <a:t>- Формы аттестации;  </a:t>
            </a:r>
          </a:p>
          <a:p>
            <a:pPr>
              <a:buNone/>
            </a:pPr>
            <a:r>
              <a:rPr lang="ru-RU" sz="3400" dirty="0"/>
              <a:t>- Оценочные материалы; </a:t>
            </a:r>
          </a:p>
          <a:p>
            <a:pPr>
              <a:buNone/>
            </a:pPr>
            <a:r>
              <a:rPr lang="ru-RU" sz="3400" dirty="0"/>
              <a:t>- Методическое материалы;</a:t>
            </a:r>
          </a:p>
          <a:p>
            <a:pPr>
              <a:buNone/>
            </a:pPr>
            <a:r>
              <a:rPr lang="ru-RU" sz="3400" dirty="0"/>
              <a:t>- Рабочие программы и подпрограммы (календарно-тематический план, календарный учебный график).</a:t>
            </a:r>
          </a:p>
          <a:p>
            <a:pPr>
              <a:buNone/>
            </a:pPr>
            <a:r>
              <a:rPr lang="ru-RU" sz="3400" b="1" dirty="0"/>
              <a:t>Список </a:t>
            </a:r>
            <a:r>
              <a:rPr lang="ru-RU" sz="3400" b="1" dirty="0" smtClean="0"/>
              <a:t>литературы</a:t>
            </a:r>
            <a:endParaRPr lang="ru-RU" sz="34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Комплекс </a:t>
            </a:r>
            <a:r>
              <a:rPr lang="ru-RU" sz="3600" b="1" dirty="0">
                <a:solidFill>
                  <a:srgbClr val="C00000"/>
                </a:solidFill>
              </a:rPr>
              <a:t>основных характеристик ДООП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Пояснительная </a:t>
            </a:r>
            <a:r>
              <a:rPr lang="ru-RU" b="1" dirty="0">
                <a:solidFill>
                  <a:srgbClr val="002060"/>
                </a:solidFill>
              </a:rPr>
              <a:t>записка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3600" b="1" i="1" dirty="0" smtClean="0"/>
              <a:t>Направление </a:t>
            </a:r>
            <a:r>
              <a:rPr lang="ru-RU" sz="3600" b="1" i="1" dirty="0"/>
              <a:t>(профиль) </a:t>
            </a:r>
            <a:r>
              <a:rPr lang="ru-RU" sz="3600" b="1" i="1" dirty="0" smtClean="0"/>
              <a:t>программы;</a:t>
            </a:r>
          </a:p>
          <a:p>
            <a:pPr>
              <a:buFontTx/>
              <a:buChar char="-"/>
            </a:pPr>
            <a:r>
              <a:rPr lang="ru-RU" sz="3600" b="1" i="1" dirty="0" smtClean="0"/>
              <a:t>Актуальность;</a:t>
            </a:r>
          </a:p>
          <a:p>
            <a:pPr>
              <a:buFontTx/>
              <a:buChar char="-"/>
            </a:pPr>
            <a:r>
              <a:rPr lang="ru-RU" sz="3600" b="1" i="1" dirty="0"/>
              <a:t>Новизна, отличие от других </a:t>
            </a:r>
            <a:r>
              <a:rPr lang="ru-RU" sz="3600" b="1" i="1" dirty="0" smtClean="0"/>
              <a:t>программ</a:t>
            </a:r>
            <a:r>
              <a:rPr lang="ru-RU" sz="3600" dirty="0" smtClean="0"/>
              <a:t>;</a:t>
            </a:r>
          </a:p>
          <a:p>
            <a:pPr>
              <a:buFontTx/>
              <a:buChar char="-"/>
            </a:pPr>
            <a:r>
              <a:rPr lang="ru-RU" sz="3600" b="1" i="1" dirty="0"/>
              <a:t>Педагогическая целесообразность</a:t>
            </a:r>
            <a:r>
              <a:rPr lang="ru-RU" sz="3600" dirty="0"/>
              <a:t> </a:t>
            </a:r>
            <a:r>
              <a:rPr lang="ru-RU" sz="3600" b="1" dirty="0" smtClean="0"/>
              <a:t>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Пояснительная записка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b="1" i="1" dirty="0" smtClean="0">
                <a:solidFill>
                  <a:srgbClr val="C00000"/>
                </a:solidFill>
              </a:rPr>
              <a:t>Образовательный  уровень   </a:t>
            </a:r>
            <a:r>
              <a:rPr lang="ru-RU" b="1" i="1" dirty="0">
                <a:solidFill>
                  <a:srgbClr val="C00000"/>
                </a:solidFill>
              </a:rPr>
              <a:t>программы </a:t>
            </a:r>
            <a:r>
              <a:rPr lang="ru-RU" b="1" i="1" dirty="0" smtClean="0">
                <a:solidFill>
                  <a:srgbClr val="C00000"/>
                </a:solidFill>
              </a:rPr>
              <a:t>– </a:t>
            </a:r>
            <a:r>
              <a:rPr lang="ru-RU" b="1" i="1" dirty="0" err="1" smtClean="0">
                <a:solidFill>
                  <a:srgbClr val="C00000"/>
                </a:solidFill>
              </a:rPr>
              <a:t>разноуровневая</a:t>
            </a:r>
            <a:r>
              <a:rPr lang="ru-RU" b="1" i="1" dirty="0" smtClean="0">
                <a:solidFill>
                  <a:srgbClr val="C00000"/>
                </a:solidFill>
              </a:rPr>
              <a:t> (многоуровневая)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/>
              <a:t>Стартовый уровень» - 1 </a:t>
            </a:r>
            <a:r>
              <a:rPr lang="ru-RU" dirty="0" smtClean="0"/>
              <a:t>год;</a:t>
            </a:r>
          </a:p>
          <a:p>
            <a:pPr>
              <a:buNone/>
            </a:pPr>
            <a:r>
              <a:rPr lang="ru-RU" dirty="0"/>
              <a:t>«Базовый уровень» - 1-2 года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/>
              <a:t>«Продвинутый уровень» - 1-2 года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Пояснительная записка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b="1" i="1" dirty="0" smtClean="0">
                <a:solidFill>
                  <a:srgbClr val="C00000"/>
                </a:solidFill>
              </a:rPr>
              <a:t>Адресат программы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2276871"/>
          <a:ext cx="8352927" cy="3312369"/>
        </p:xfrm>
        <a:graphic>
          <a:graphicData uri="http://schemas.openxmlformats.org/drawingml/2006/table">
            <a:tbl>
              <a:tblPr/>
              <a:tblGrid>
                <a:gridCol w="2784018"/>
                <a:gridCol w="2784018"/>
                <a:gridCol w="2784891"/>
              </a:tblGrid>
              <a:tr h="82089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Уровень освоения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Возраст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Состав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892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Стартовый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5-18 лет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Одновозрастный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разновозрастный, сменный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892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Базовый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7-18 лет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3305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Продвинутый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 (10) – 18 лет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573325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Диагностика по определению степени готовности участника к освоению материала на любом уровне сложности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Пояснительная записка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Объем и сроки освоения программы, режим занятий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2708920"/>
          <a:ext cx="8136904" cy="3744415"/>
        </p:xfrm>
        <a:graphic>
          <a:graphicData uri="http://schemas.openxmlformats.org/drawingml/2006/table">
            <a:tbl>
              <a:tblPr/>
              <a:tblGrid>
                <a:gridCol w="2664296"/>
                <a:gridCol w="3024336"/>
                <a:gridCol w="2448272"/>
              </a:tblGrid>
              <a:tr h="74888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Стартовый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Базовый</a:t>
                      </a:r>
                      <a:endParaRPr lang="ru-RU" sz="1100" b="1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Продвинутый</a:t>
                      </a:r>
                      <a:endParaRPr lang="ru-RU" sz="1100" b="1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25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Срок реализации</a:t>
                      </a:r>
                      <a:endParaRPr lang="ru-RU" sz="1100" b="1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6277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1 - максимум 2 года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1-2 года. </a:t>
                      </a:r>
                      <a:endParaRPr lang="ru-RU" sz="1100" b="1" dirty="0">
                        <a:latin typeface="Arial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Но если программа выходит далее на продвинутый уровень, то может быть и 3 года, но не более   </a:t>
                      </a:r>
                      <a:endParaRPr lang="ru-RU" sz="1100" b="1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Рекомендуемый срок реализации программы -  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1-3 года.</a:t>
                      </a:r>
                      <a:endParaRPr lang="ru-RU" sz="1100" b="1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1381</Words>
  <Application>Microsoft Office PowerPoint</Application>
  <PresentationFormat>Экран (4:3)</PresentationFormat>
  <Paragraphs>265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Методическое консультирование</vt:lpstr>
      <vt:lpstr>Нормативно-правовые документы</vt:lpstr>
      <vt:lpstr> «Порядок организации и осуществления образовательной деятельности по дополнительным общеобразовательным программам» (пункт 11)  </vt:lpstr>
      <vt:lpstr>Признаки разноуровневой программы</vt:lpstr>
      <vt:lpstr>Структура ДООП</vt:lpstr>
      <vt:lpstr> Комплекс основных характеристик ДООП Пояснительная записка  </vt:lpstr>
      <vt:lpstr>Пояснительная записка</vt:lpstr>
      <vt:lpstr>Пояснительная записка</vt:lpstr>
      <vt:lpstr>Пояснительная записка</vt:lpstr>
      <vt:lpstr>Пояснительная записка</vt:lpstr>
      <vt:lpstr>Пояснительная записка</vt:lpstr>
      <vt:lpstr> Цель и задачи ДООП  </vt:lpstr>
      <vt:lpstr> Учебный план </vt:lpstr>
      <vt:lpstr> Содержание программы </vt:lpstr>
      <vt:lpstr>Планируемые результаты </vt:lpstr>
      <vt:lpstr> Комплекс организационно-педагогических условий реализации ДООП </vt:lpstr>
      <vt:lpstr>Условия реализации программы</vt:lpstr>
      <vt:lpstr>Формы аттестации</vt:lpstr>
      <vt:lpstr>Оценочные материалы </vt:lpstr>
      <vt:lpstr> Методическое обеспечение  </vt:lpstr>
      <vt:lpstr> Рабочие программы </vt:lpstr>
      <vt:lpstr>Список литературы </vt:lpstr>
      <vt:lpstr>Признаки разноуровневой программы</vt:lpstr>
      <vt:lpstr>Матрица разноуровневой ДООП</vt:lpstr>
      <vt:lpstr>  Требования   к техническому   оформлению программы  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консультирование</dc:title>
  <dc:creator>Temp</dc:creator>
  <cp:lastModifiedBy>Temp</cp:lastModifiedBy>
  <cp:revision>43</cp:revision>
  <dcterms:created xsi:type="dcterms:W3CDTF">2018-11-11T22:54:25Z</dcterms:created>
  <dcterms:modified xsi:type="dcterms:W3CDTF">2018-11-14T00:20:12Z</dcterms:modified>
</cp:coreProperties>
</file>